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59" r:id="rId4"/>
    <p:sldId id="267" r:id="rId5"/>
    <p:sldId id="262" r:id="rId6"/>
    <p:sldId id="271" r:id="rId7"/>
    <p:sldId id="260" r:id="rId8"/>
    <p:sldId id="272" r:id="rId9"/>
    <p:sldId id="265" r:id="rId10"/>
    <p:sldId id="266" r:id="rId11"/>
    <p:sldId id="274" r:id="rId12"/>
    <p:sldId id="261" r:id="rId13"/>
    <p:sldId id="268" r:id="rId14"/>
    <p:sldId id="269" r:id="rId15"/>
    <p:sldId id="273" r:id="rId16"/>
    <p:sldId id="270" r:id="rId17"/>
    <p:sldId id="264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D31"/>
    <a:srgbClr val="00C413"/>
    <a:srgbClr val="15D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3761" autoAdjust="0"/>
  </p:normalViewPr>
  <p:slideViewPr>
    <p:cSldViewPr snapToGrid="0">
      <p:cViewPr>
        <p:scale>
          <a:sx n="66" d="100"/>
          <a:sy n="66" d="100"/>
        </p:scale>
        <p:origin x="156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A5DFF-00B2-4367-9D65-9AD51A683E2B}" type="datetimeFigureOut">
              <a:rPr kumimoji="1" lang="ja-JP" altLang="en-US" smtClean="0"/>
              <a:t>2018/1/29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6B700-DC15-4D22-A71F-88E88D85D0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55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B700-DC15-4D22-A71F-88E88D85D00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44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B700-DC15-4D22-A71F-88E88D85D0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88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6B700-DC15-4D22-A71F-88E88D85D00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55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67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4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71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408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24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73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02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489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57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76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50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4FF2-314D-456D-BFA6-CDAE17B9E4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07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1B07BBA-41EF-48E3-99B7-E0DE7124D077}"/>
              </a:ext>
            </a:extLst>
          </p:cNvPr>
          <p:cNvSpPr/>
          <p:nvPr/>
        </p:nvSpPr>
        <p:spPr>
          <a:xfrm>
            <a:off x="0" y="0"/>
            <a:ext cx="9906000" cy="3972999"/>
          </a:xfrm>
          <a:prstGeom prst="rect">
            <a:avLst/>
          </a:prstGeom>
          <a:solidFill>
            <a:srgbClr val="15D35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FF63DB-49FB-437D-BCB7-2B3330B048B3}"/>
              </a:ext>
            </a:extLst>
          </p:cNvPr>
          <p:cNvSpPr txBox="1"/>
          <p:nvPr/>
        </p:nvSpPr>
        <p:spPr>
          <a:xfrm>
            <a:off x="0" y="4794070"/>
            <a:ext cx="50683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ジャンル　　　　：</a:t>
            </a:r>
            <a:r>
              <a:rPr kumimoji="1" lang="en-US" altLang="ja-JP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3D</a:t>
            </a:r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アクション</a:t>
            </a:r>
            <a:endParaRPr kumimoji="1" lang="en-US" altLang="ja-JP" sz="24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プラットフォーム：</a:t>
            </a:r>
            <a:r>
              <a:rPr kumimoji="1" lang="en-US" altLang="ja-JP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PC</a:t>
            </a:r>
          </a:p>
          <a:p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ターゲット　　　；全年齢</a:t>
            </a:r>
            <a:endParaRPr kumimoji="1" lang="en-US" altLang="ja-JP" sz="24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2400" b="1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プレイ人数　　　：１人</a:t>
            </a:r>
            <a:endParaRPr kumimoji="1" lang="en-US" altLang="ja-JP" sz="2400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ja-JP" altLang="en-US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54810C3-82E4-4E94-9ED3-872FD59DE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6451599" y="4372927"/>
            <a:ext cx="2878909" cy="231961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94CB3D1-DFEB-472E-B451-359DCC55E8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9"/>
          <a:stretch/>
        </p:blipFill>
        <p:spPr>
          <a:xfrm>
            <a:off x="-1331385" y="-2004710"/>
            <a:ext cx="13656735" cy="61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爆発: 14 pt 5">
            <a:extLst>
              <a:ext uri="{FF2B5EF4-FFF2-40B4-BE49-F238E27FC236}">
                <a16:creationId xmlns:a16="http://schemas.microsoft.com/office/drawing/2014/main" id="{EF84B9BA-7816-41C5-A91F-55DC64B8DEFA}"/>
              </a:ext>
            </a:extLst>
          </p:cNvPr>
          <p:cNvSpPr/>
          <p:nvPr/>
        </p:nvSpPr>
        <p:spPr>
          <a:xfrm rot="2069355">
            <a:off x="6728715" y="1750157"/>
            <a:ext cx="3117465" cy="2234521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DB083940-3264-45AA-B929-4E944FD7E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46816C06-48FB-4221-8744-A04BC80935DF}"/>
              </a:ext>
            </a:extLst>
          </p:cNvPr>
          <p:cNvSpPr/>
          <p:nvPr/>
        </p:nvSpPr>
        <p:spPr>
          <a:xfrm>
            <a:off x="1683026" y="873842"/>
            <a:ext cx="8002922" cy="971363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557394D-06B5-4DB6-B5ED-05B55338FDA4}"/>
              </a:ext>
            </a:extLst>
          </p:cNvPr>
          <p:cNvSpPr/>
          <p:nvPr/>
        </p:nvSpPr>
        <p:spPr>
          <a:xfrm>
            <a:off x="3707316" y="2400479"/>
            <a:ext cx="2618197" cy="927610"/>
          </a:xfrm>
          <a:prstGeom prst="rect">
            <a:avLst/>
          </a:prstGeom>
          <a:solidFill>
            <a:srgbClr val="00C4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61E99E-7D5C-4802-856E-93A6489B9B2C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29AB87-0BB8-4E5D-BAAF-656BEDC246CF}"/>
              </a:ext>
            </a:extLst>
          </p:cNvPr>
          <p:cNvSpPr txBox="1"/>
          <p:nvPr/>
        </p:nvSpPr>
        <p:spPr>
          <a:xfrm>
            <a:off x="0" y="-45067"/>
            <a:ext cx="201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D0F7DC-7A9A-4A80-B469-B7530D50574F}"/>
              </a:ext>
            </a:extLst>
          </p:cNvPr>
          <p:cNvSpPr txBox="1"/>
          <p:nvPr/>
        </p:nvSpPr>
        <p:spPr>
          <a:xfrm>
            <a:off x="1837899" y="1042397"/>
            <a:ext cx="7384506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各お店の特価品を独占するわよ！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658469-8E78-4B06-80BF-0163F8B691DC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9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7DD9B26-159D-4179-B973-63F117F3DA10}"/>
              </a:ext>
            </a:extLst>
          </p:cNvPr>
          <p:cNvSpPr txBox="1"/>
          <p:nvPr/>
        </p:nvSpPr>
        <p:spPr>
          <a:xfrm>
            <a:off x="172420" y="2274643"/>
            <a:ext cx="383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特売品はお得ポイントが高いぞ！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ターゲットは積極的に狙おう！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5EF5A5-1789-4E0E-B47C-434D0C57E091}"/>
              </a:ext>
            </a:extLst>
          </p:cNvPr>
          <p:cNvSpPr txBox="1"/>
          <p:nvPr/>
        </p:nvSpPr>
        <p:spPr>
          <a:xfrm>
            <a:off x="-135468" y="5935699"/>
            <a:ext cx="47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8051ACC-111E-4215-8AC0-BF0062A0E2F5}"/>
              </a:ext>
            </a:extLst>
          </p:cNvPr>
          <p:cNvSpPr txBox="1"/>
          <p:nvPr/>
        </p:nvSpPr>
        <p:spPr>
          <a:xfrm>
            <a:off x="1455870" y="5210055"/>
            <a:ext cx="803442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豚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15E16F8-0A35-40F4-AB18-2178168500A7}"/>
              </a:ext>
            </a:extLst>
          </p:cNvPr>
          <p:cNvSpPr txBox="1"/>
          <p:nvPr/>
        </p:nvSpPr>
        <p:spPr>
          <a:xfrm>
            <a:off x="4717591" y="5030870"/>
            <a:ext cx="704189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牛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E7F2C49-14AD-440D-B776-5F6EB280BEAC}"/>
              </a:ext>
            </a:extLst>
          </p:cNvPr>
          <p:cNvSpPr txBox="1"/>
          <p:nvPr/>
        </p:nvSpPr>
        <p:spPr>
          <a:xfrm>
            <a:off x="8061374" y="5030869"/>
            <a:ext cx="704189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鯉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736529-0EC5-4251-86C7-8A50218BD010}"/>
              </a:ext>
            </a:extLst>
          </p:cNvPr>
          <p:cNvSpPr txBox="1"/>
          <p:nvPr/>
        </p:nvSpPr>
        <p:spPr>
          <a:xfrm>
            <a:off x="149466" y="5737738"/>
            <a:ext cx="308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通常価格　　：１５００円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40DC61E-71B8-4E40-B307-55AA15B248C9}"/>
              </a:ext>
            </a:extLst>
          </p:cNvPr>
          <p:cNvSpPr txBox="1"/>
          <p:nvPr/>
        </p:nvSpPr>
        <p:spPr>
          <a:xfrm>
            <a:off x="3239279" y="5699465"/>
            <a:ext cx="319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通常価格　　：５５００円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C57C167-71C5-4F47-972A-48F043FA5009}"/>
              </a:ext>
            </a:extLst>
          </p:cNvPr>
          <p:cNvSpPr txBox="1"/>
          <p:nvPr/>
        </p:nvSpPr>
        <p:spPr>
          <a:xfrm>
            <a:off x="6686003" y="5699465"/>
            <a:ext cx="29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通常価格　：１０００円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C307101-A3F7-42E8-86D2-2CB271F3A74E}"/>
              </a:ext>
            </a:extLst>
          </p:cNvPr>
          <p:cNvSpPr txBox="1"/>
          <p:nvPr/>
        </p:nvSpPr>
        <p:spPr>
          <a:xfrm>
            <a:off x="114035" y="6042300"/>
            <a:ext cx="4140716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特売ｐｔ：７５０</a:t>
            </a:r>
            <a:r>
              <a:rPr lang="en-US" altLang="ja-JP" sz="2400" dirty="0" err="1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pt</a:t>
            </a:r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129B9F6-ADEA-4665-975C-9F0F99773099}"/>
              </a:ext>
            </a:extLst>
          </p:cNvPr>
          <p:cNvSpPr txBox="1"/>
          <p:nvPr/>
        </p:nvSpPr>
        <p:spPr>
          <a:xfrm>
            <a:off x="7004744" y="2297191"/>
            <a:ext cx="2521985" cy="1200329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ターゲット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ポイント５０％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lang="en-US" altLang="ja-JP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UP</a:t>
            </a:r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07FAF49-520F-4A79-A4FD-818AEEB44835}"/>
              </a:ext>
            </a:extLst>
          </p:cNvPr>
          <p:cNvSpPr txBox="1"/>
          <p:nvPr/>
        </p:nvSpPr>
        <p:spPr>
          <a:xfrm>
            <a:off x="3179962" y="6037136"/>
            <a:ext cx="4140716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特売ｐｔ：２７５０</a:t>
            </a:r>
            <a:r>
              <a:rPr lang="en-US" altLang="ja-JP" sz="2400" dirty="0" err="1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pt</a:t>
            </a:r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091E593-F0F1-4CA6-9F1C-33DB1C32336A}"/>
              </a:ext>
            </a:extLst>
          </p:cNvPr>
          <p:cNvSpPr txBox="1"/>
          <p:nvPr/>
        </p:nvSpPr>
        <p:spPr>
          <a:xfrm>
            <a:off x="6599011" y="6037136"/>
            <a:ext cx="3543356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特売ｐｔ：５００</a:t>
            </a:r>
            <a:r>
              <a:rPr lang="en-US" altLang="ja-JP" sz="2400" dirty="0" err="1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pt</a:t>
            </a:r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A98C47B-9E1B-4B72-BE8F-479F75C86C12}"/>
              </a:ext>
            </a:extLst>
          </p:cNvPr>
          <p:cNvSpPr txBox="1"/>
          <p:nvPr/>
        </p:nvSpPr>
        <p:spPr>
          <a:xfrm>
            <a:off x="3668052" y="2392878"/>
            <a:ext cx="2953075" cy="830997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通常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chemeClr val="bg2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ポイント１０％</a:t>
            </a:r>
            <a:r>
              <a:rPr lang="en-US" altLang="ja-JP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UP</a:t>
            </a:r>
          </a:p>
        </p:txBody>
      </p:sp>
      <p:sp>
        <p:nvSpPr>
          <p:cNvPr id="32" name="矢印: 上 31">
            <a:extLst>
              <a:ext uri="{FF2B5EF4-FFF2-40B4-BE49-F238E27FC236}">
                <a16:creationId xmlns:a16="http://schemas.microsoft.com/office/drawing/2014/main" id="{A9D972F0-224D-4359-9734-4BE9A8DD01F4}"/>
              </a:ext>
            </a:extLst>
          </p:cNvPr>
          <p:cNvSpPr/>
          <p:nvPr/>
        </p:nvSpPr>
        <p:spPr>
          <a:xfrm rot="5400000">
            <a:off x="6250892" y="2561780"/>
            <a:ext cx="830997" cy="710783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9C166B5-A249-426D-8D55-C9D99087C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9" y="3619482"/>
            <a:ext cx="3261721" cy="161770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78D47077-371F-4AFE-94F0-D66865FAC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34" y="3649367"/>
            <a:ext cx="3135451" cy="16679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1A03A0D-0D48-4064-8460-9BBE85EB1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59" y="3771165"/>
            <a:ext cx="2270746" cy="14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0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2E38B4FA-62AD-4B8D-B8DD-0A996781B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0FDAC029-7033-4BB3-9C7D-6F09DBE21A57}"/>
              </a:ext>
            </a:extLst>
          </p:cNvPr>
          <p:cNvSpPr/>
          <p:nvPr/>
        </p:nvSpPr>
        <p:spPr>
          <a:xfrm>
            <a:off x="1683026" y="928434"/>
            <a:ext cx="8002922" cy="971363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1999839-5939-4B17-8ED8-3587E7870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58" t="32876" r="21277" b="7416"/>
          <a:stretch/>
        </p:blipFill>
        <p:spPr>
          <a:xfrm>
            <a:off x="543184" y="2134660"/>
            <a:ext cx="4368349" cy="457094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61E99E-7D5C-4802-856E-93A6489B9B2C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29AB87-0BB8-4E5D-BAAF-656BEDC246CF}"/>
              </a:ext>
            </a:extLst>
          </p:cNvPr>
          <p:cNvSpPr txBox="1"/>
          <p:nvPr/>
        </p:nvSpPr>
        <p:spPr>
          <a:xfrm>
            <a:off x="0" y="-45067"/>
            <a:ext cx="201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D0F7DC-7A9A-4A80-B469-B7530D50574F}"/>
              </a:ext>
            </a:extLst>
          </p:cNvPr>
          <p:cNvSpPr txBox="1"/>
          <p:nvPr/>
        </p:nvSpPr>
        <p:spPr>
          <a:xfrm>
            <a:off x="2068547" y="1072368"/>
            <a:ext cx="6756139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コンボでポイントアップよ！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E2F4235-8706-4049-A17F-E6DD5C209C69}"/>
              </a:ext>
            </a:extLst>
          </p:cNvPr>
          <p:cNvSpPr txBox="1"/>
          <p:nvPr/>
        </p:nvSpPr>
        <p:spPr>
          <a:xfrm>
            <a:off x="4911533" y="2583181"/>
            <a:ext cx="4774415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三匹そろえてコンボ！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BDAAC29-C7A3-449E-8DBA-6AA070B68663}"/>
              </a:ext>
            </a:extLst>
          </p:cNvPr>
          <p:cNvSpPr txBox="1"/>
          <p:nvPr/>
        </p:nvSpPr>
        <p:spPr>
          <a:xfrm>
            <a:off x="5062316" y="3169892"/>
            <a:ext cx="479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特売品を三つ乗せるとコンボが発動！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パターン次第でスコアアップ！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1C0D689-135B-48CB-B3C0-5A189261B4FE}"/>
              </a:ext>
            </a:extLst>
          </p:cNvPr>
          <p:cNvSpPr txBox="1"/>
          <p:nvPr/>
        </p:nvSpPr>
        <p:spPr>
          <a:xfrm>
            <a:off x="6042544" y="4952390"/>
            <a:ext cx="3678329" cy="40011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三匹の子豚１０００</a:t>
            </a:r>
            <a:r>
              <a:rPr lang="en-US" altLang="ja-JP" sz="2000" dirty="0" err="1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ptUP</a:t>
            </a:r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！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C760F517-7411-4DDA-9E40-DCE36085B92E}"/>
              </a:ext>
            </a:extLst>
          </p:cNvPr>
          <p:cNvSpPr/>
          <p:nvPr/>
        </p:nvSpPr>
        <p:spPr>
          <a:xfrm rot="16873939">
            <a:off x="4297489" y="3560616"/>
            <a:ext cx="810196" cy="2571349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36D4C76-B5A1-4B6F-88B7-5A72D76D6B10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3594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FE870D9-470F-4AF6-924B-AC92D534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7FA0AE01-AB4D-43BE-AAE4-4284BF1C2E85}"/>
              </a:ext>
            </a:extLst>
          </p:cNvPr>
          <p:cNvSpPr/>
          <p:nvPr/>
        </p:nvSpPr>
        <p:spPr>
          <a:xfrm>
            <a:off x="1683026" y="828458"/>
            <a:ext cx="8002922" cy="1209952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ライバルのおばちゃん達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2DB62C-8C5E-47D3-89ED-6EFD62E21123}"/>
              </a:ext>
            </a:extLst>
          </p:cNvPr>
          <p:cNvSpPr txBox="1"/>
          <p:nvPr/>
        </p:nvSpPr>
        <p:spPr>
          <a:xfrm>
            <a:off x="1986972" y="873842"/>
            <a:ext cx="7157028" cy="1077218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ライバル達も特売品を狙ってるわ！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逆に利用して出し抜いてくれるわ！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75A853D-D8B3-4EE2-B92F-5F9298751773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11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D93728-2F11-4FCF-B43F-6E19D70259BC}"/>
              </a:ext>
            </a:extLst>
          </p:cNvPr>
          <p:cNvSpPr txBox="1"/>
          <p:nvPr/>
        </p:nvSpPr>
        <p:spPr>
          <a:xfrm>
            <a:off x="4444312" y="2129074"/>
            <a:ext cx="4791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特売品はどこに出てくるかわからない！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常連のおばちゃんについて行って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先に特売品を勝ち取れ！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5515192-5BF9-4621-B645-4CF4014466FA}"/>
              </a:ext>
            </a:extLst>
          </p:cNvPr>
          <p:cNvSpPr txBox="1"/>
          <p:nvPr/>
        </p:nvSpPr>
        <p:spPr>
          <a:xfrm>
            <a:off x="4444312" y="4667849"/>
            <a:ext cx="348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特売品が出現するときは警告のアナウンスが出るぞ！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706CC9-03FD-47B0-BF76-8505A901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-5650" r="-640" b="5650"/>
          <a:stretch/>
        </p:blipFill>
        <p:spPr>
          <a:xfrm>
            <a:off x="583876" y="4552453"/>
            <a:ext cx="3860436" cy="21704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7C53F1D-EA77-42CE-B21A-E4279D995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87" t="43225" r="22485" b="2715"/>
          <a:stretch/>
        </p:blipFill>
        <p:spPr>
          <a:xfrm>
            <a:off x="559514" y="2130405"/>
            <a:ext cx="3884798" cy="22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606076CC-AC26-497B-8488-053C4E4A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0BAD69A0-6887-4608-ABF3-B28FE21E0A0B}"/>
              </a:ext>
            </a:extLst>
          </p:cNvPr>
          <p:cNvSpPr/>
          <p:nvPr/>
        </p:nvSpPr>
        <p:spPr>
          <a:xfrm>
            <a:off x="1683025" y="873842"/>
            <a:ext cx="8075123" cy="1285752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乱入者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E9941-FE96-435C-A69E-D4827C06F49E}"/>
              </a:ext>
            </a:extLst>
          </p:cNvPr>
          <p:cNvSpPr txBox="1"/>
          <p:nvPr/>
        </p:nvSpPr>
        <p:spPr>
          <a:xfrm>
            <a:off x="754091" y="1302450"/>
            <a:ext cx="9988934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変わった動物が乱入してくることがある！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14588D-A732-4B68-B1FF-518AF5814822}"/>
              </a:ext>
            </a:extLst>
          </p:cNvPr>
          <p:cNvSpPr txBox="1"/>
          <p:nvPr/>
        </p:nvSpPr>
        <p:spPr>
          <a:xfrm>
            <a:off x="-11881" y="2170525"/>
            <a:ext cx="4398360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お店の中を暴れる</a:t>
            </a:r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“闘牛”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BD6898-8C54-47CB-B677-CA9D5A3057B0}"/>
              </a:ext>
            </a:extLst>
          </p:cNvPr>
          <p:cNvSpPr txBox="1"/>
          <p:nvPr/>
        </p:nvSpPr>
        <p:spPr>
          <a:xfrm>
            <a:off x="3945467" y="3219524"/>
            <a:ext cx="6299600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たくさん出現しまくる</a:t>
            </a:r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“アライグマ”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A64684-24A1-4791-A677-D4937356AA57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12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BF3E2D4-5092-4836-B7D7-0CE65F605C2C}"/>
              </a:ext>
            </a:extLst>
          </p:cNvPr>
          <p:cNvSpPr txBox="1"/>
          <p:nvPr/>
        </p:nvSpPr>
        <p:spPr>
          <a:xfrm>
            <a:off x="66260" y="2669416"/>
            <a:ext cx="416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闘牛はお店の中の人や動物を無差別に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轢いて、入口まで運んで行ってしまう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9D6479A-9C27-47B4-8378-FC9E55536C02}"/>
              </a:ext>
            </a:extLst>
          </p:cNvPr>
          <p:cNvSpPr txBox="1"/>
          <p:nvPr/>
        </p:nvSpPr>
        <p:spPr>
          <a:xfrm>
            <a:off x="4505785" y="3701227"/>
            <a:ext cx="502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アライグマが出たら高得点のチャンス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大量に出てきたアライグマを捕まえまくれ！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2DC4DC5-607E-48F7-BF72-03B824539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" y="3597931"/>
            <a:ext cx="3982599" cy="31116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64F29A4-08B9-4B04-8054-8F969A7B5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3622">
            <a:off x="4457472" y="5093644"/>
            <a:ext cx="2919355" cy="178102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1B681F1A-78EB-42E0-8537-2E2ED2CD5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794">
            <a:off x="6894688" y="4336267"/>
            <a:ext cx="2919355" cy="17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3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C5EFEDF1-92B1-413E-8327-9DEFE7A66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19C92D6D-5651-4414-BCE0-3805195F8EDE}"/>
              </a:ext>
            </a:extLst>
          </p:cNvPr>
          <p:cNvSpPr/>
          <p:nvPr/>
        </p:nvSpPr>
        <p:spPr>
          <a:xfrm>
            <a:off x="1683026" y="873842"/>
            <a:ext cx="8002922" cy="1075327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買い物に来た客たち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E4FAC3E-EE98-469D-9CCB-EC0718647F84}"/>
              </a:ext>
            </a:extLst>
          </p:cNvPr>
          <p:cNvSpPr txBox="1"/>
          <p:nvPr/>
        </p:nvSpPr>
        <p:spPr>
          <a:xfrm>
            <a:off x="52534" y="871951"/>
            <a:ext cx="9988934" cy="1077218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いろんな客が来ているわ！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　　　利用してやりなさい！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DDA4CD-2F4C-4368-9D28-A146598D7650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13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B3CFCD5-CB20-4454-91B9-4C8C5726B56B}"/>
              </a:ext>
            </a:extLst>
          </p:cNvPr>
          <p:cNvSpPr txBox="1"/>
          <p:nvPr/>
        </p:nvSpPr>
        <p:spPr>
          <a:xfrm>
            <a:off x="1664654" y="2268086"/>
            <a:ext cx="2451666" cy="40011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一般の客タイプ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34BA18-B94E-4F0E-807B-BF070DA72E88}"/>
              </a:ext>
            </a:extLst>
          </p:cNvPr>
          <p:cNvSpPr txBox="1"/>
          <p:nvPr/>
        </p:nvSpPr>
        <p:spPr>
          <a:xfrm>
            <a:off x="1937664" y="2633170"/>
            <a:ext cx="4240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買い物にきた客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お店の中で買い物する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F58E222-C0A6-45BC-95F7-006B4629CE07}"/>
              </a:ext>
            </a:extLst>
          </p:cNvPr>
          <p:cNvSpPr txBox="1"/>
          <p:nvPr/>
        </p:nvSpPr>
        <p:spPr>
          <a:xfrm>
            <a:off x="3390296" y="4531163"/>
            <a:ext cx="2447311" cy="40011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おばちゃんタイプ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438AB68-A364-413F-9D9F-B36D2F9B99CA}"/>
              </a:ext>
            </a:extLst>
          </p:cNvPr>
          <p:cNvSpPr txBox="1"/>
          <p:nvPr/>
        </p:nvSpPr>
        <p:spPr>
          <a:xfrm>
            <a:off x="3492530" y="4905431"/>
            <a:ext cx="4576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プレイヤーのライバル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特売品の出現場所を知っているぞ！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特売品を買われる前に特売品を奪え！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8D107FF-C223-4E41-9079-A4EA1BBCE650}"/>
              </a:ext>
            </a:extLst>
          </p:cNvPr>
          <p:cNvSpPr txBox="1"/>
          <p:nvPr/>
        </p:nvSpPr>
        <p:spPr>
          <a:xfrm>
            <a:off x="6208767" y="2268086"/>
            <a:ext cx="2451666" cy="40011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子連れの客タイプ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392B034-9EB4-49A8-8D78-D4E5F23E2D80}"/>
              </a:ext>
            </a:extLst>
          </p:cNvPr>
          <p:cNvSpPr txBox="1"/>
          <p:nvPr/>
        </p:nvSpPr>
        <p:spPr>
          <a:xfrm>
            <a:off x="6316951" y="2592296"/>
            <a:ext cx="3653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親をカートに乗せると子供が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追いかけてくる！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子供はカートに乗せなくても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客一人分の扱い！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7E94FD-8EEF-4F1B-A1EC-AAAFBC821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44" t="14359" r="35271" b="50000"/>
          <a:stretch/>
        </p:blipFill>
        <p:spPr>
          <a:xfrm>
            <a:off x="349194" y="2310364"/>
            <a:ext cx="1552960" cy="17137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DF6C666-3962-4D98-B01D-876D54FC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3" t="23925" r="46894" b="33197"/>
          <a:stretch/>
        </p:blipFill>
        <p:spPr>
          <a:xfrm>
            <a:off x="4731026" y="2310364"/>
            <a:ext cx="1585926" cy="172434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A20285D-7A44-4975-83D0-AE28E679D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04" t="31605" r="40929" b="35128"/>
          <a:stretch/>
        </p:blipFill>
        <p:spPr>
          <a:xfrm>
            <a:off x="1937664" y="4635875"/>
            <a:ext cx="1492546" cy="18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3DDA4CD-2F4C-4368-9D28-A146598D7650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C3AAFB-56E3-4EEF-889C-1A0DF0C276B6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店員と警備員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8AC53BF-F70E-40B6-B65B-09ECB4237A28}"/>
              </a:ext>
            </a:extLst>
          </p:cNvPr>
          <p:cNvSpPr txBox="1"/>
          <p:nvPr/>
        </p:nvSpPr>
        <p:spPr>
          <a:xfrm>
            <a:off x="2706910" y="1221296"/>
            <a:ext cx="1092758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店員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9F16EFA-CF9C-43FF-8229-87D17B65C2CE}"/>
              </a:ext>
            </a:extLst>
          </p:cNvPr>
          <p:cNvSpPr txBox="1"/>
          <p:nvPr/>
        </p:nvSpPr>
        <p:spPr>
          <a:xfrm>
            <a:off x="2845056" y="1616815"/>
            <a:ext cx="6491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店員は特売品の品出しや巡回を行っているぞ！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プレイヤーがカートに人を乗せているのを見つけると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警備員を呼び出すぞ！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CD51DDC-818A-4F69-A491-5CB6A5D3EA52}"/>
              </a:ext>
            </a:extLst>
          </p:cNvPr>
          <p:cNvSpPr txBox="1"/>
          <p:nvPr/>
        </p:nvSpPr>
        <p:spPr>
          <a:xfrm>
            <a:off x="2497639" y="4023464"/>
            <a:ext cx="1511300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警備員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6373275-FD71-45C1-9F02-99CA34156993}"/>
              </a:ext>
            </a:extLst>
          </p:cNvPr>
          <p:cNvSpPr txBox="1"/>
          <p:nvPr/>
        </p:nvSpPr>
        <p:spPr>
          <a:xfrm>
            <a:off x="2706911" y="4424280"/>
            <a:ext cx="662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警備員はお店の中を巡回して見張っているぞ！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プレイヤーがカートに人を乗せているのを見つけると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追いかけてくるぞ！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捕まるとお店の外に追い出されてしまう</a:t>
            </a:r>
            <a:r>
              <a:rPr kumimoji="1" lang="en-US" altLang="ja-JP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8B84BFC-6FA6-45D5-A224-5C8196D04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5" t="27064" r="38328" b="35698"/>
          <a:stretch/>
        </p:blipFill>
        <p:spPr>
          <a:xfrm>
            <a:off x="854418" y="1029494"/>
            <a:ext cx="1921565" cy="207395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88ADF7A-D3CB-4531-A899-4BFDD3E3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79" t="35698" r="38462" b="31037"/>
          <a:stretch/>
        </p:blipFill>
        <p:spPr>
          <a:xfrm>
            <a:off x="778543" y="3926835"/>
            <a:ext cx="1958239" cy="20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操作方法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A64684-24A1-4791-A677-D4937356AA57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15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06641FB-E4D4-4C72-8708-D77E1193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67" y="2267279"/>
            <a:ext cx="4576762" cy="34290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60480EE-41C5-4965-9B2A-66967A795450}"/>
              </a:ext>
            </a:extLst>
          </p:cNvPr>
          <p:cNvSpPr/>
          <p:nvPr/>
        </p:nvSpPr>
        <p:spPr>
          <a:xfrm rot="5400000">
            <a:off x="3179870" y="4123957"/>
            <a:ext cx="6470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2C30028-C762-434A-B8F6-643136C969BA}"/>
              </a:ext>
            </a:extLst>
          </p:cNvPr>
          <p:cNvSpPr/>
          <p:nvPr/>
        </p:nvSpPr>
        <p:spPr>
          <a:xfrm>
            <a:off x="3925887" y="3313836"/>
            <a:ext cx="232092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D84803-8570-4221-A5F4-0E184CBFC5B8}"/>
              </a:ext>
            </a:extLst>
          </p:cNvPr>
          <p:cNvSpPr/>
          <p:nvPr/>
        </p:nvSpPr>
        <p:spPr>
          <a:xfrm>
            <a:off x="922655" y="1271474"/>
            <a:ext cx="45719" cy="137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D35FF35-C37E-41C7-ACB4-162F1AB43606}"/>
              </a:ext>
            </a:extLst>
          </p:cNvPr>
          <p:cNvSpPr/>
          <p:nvPr/>
        </p:nvSpPr>
        <p:spPr>
          <a:xfrm>
            <a:off x="922655" y="1225436"/>
            <a:ext cx="2212975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B6F3EF-BD86-4921-BABF-64CB479A9B69}"/>
              </a:ext>
            </a:extLst>
          </p:cNvPr>
          <p:cNvSpPr txBox="1"/>
          <p:nvPr/>
        </p:nvSpPr>
        <p:spPr>
          <a:xfrm>
            <a:off x="2637541" y="927553"/>
            <a:ext cx="4630915" cy="52322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前にカートを傾かせる</a:t>
            </a:r>
            <a:endParaRPr lang="en-US" altLang="ja-JP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280D4DE-B2EA-42EE-BB1A-32B3451392A5}"/>
              </a:ext>
            </a:extLst>
          </p:cNvPr>
          <p:cNvSpPr txBox="1"/>
          <p:nvPr/>
        </p:nvSpPr>
        <p:spPr>
          <a:xfrm>
            <a:off x="2378873" y="1508243"/>
            <a:ext cx="4821159" cy="52322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後ろにカートを傾かせる</a:t>
            </a:r>
            <a:endParaRPr lang="en-US" altLang="ja-JP" sz="2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1E0D8D-4F90-4C78-8BEA-E4B0DA9300AB}"/>
              </a:ext>
            </a:extLst>
          </p:cNvPr>
          <p:cNvSpPr txBox="1"/>
          <p:nvPr/>
        </p:nvSpPr>
        <p:spPr>
          <a:xfrm>
            <a:off x="6073185" y="3067486"/>
            <a:ext cx="1291227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滑走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FDBC00E-A0BB-489A-8CFD-8769E3C8BFCF}"/>
              </a:ext>
            </a:extLst>
          </p:cNvPr>
          <p:cNvSpPr txBox="1"/>
          <p:nvPr/>
        </p:nvSpPr>
        <p:spPr>
          <a:xfrm>
            <a:off x="4084394" y="4025328"/>
            <a:ext cx="4591141" cy="1077218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掴む・離す</a:t>
            </a:r>
            <a:r>
              <a:rPr lang="en-US" altLang="ja-JP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/</a:t>
            </a:r>
          </a:p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長押しでかごを投げる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CE2483D-0489-4C83-B719-E6C8AD3A0A8E}"/>
              </a:ext>
            </a:extLst>
          </p:cNvPr>
          <p:cNvSpPr/>
          <p:nvPr/>
        </p:nvSpPr>
        <p:spPr>
          <a:xfrm rot="5400000">
            <a:off x="760170" y="4851089"/>
            <a:ext cx="1684029" cy="54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0D7F9DF-AD93-4FBD-AD28-7B47CD929ED8}"/>
              </a:ext>
            </a:extLst>
          </p:cNvPr>
          <p:cNvSpPr/>
          <p:nvPr/>
        </p:nvSpPr>
        <p:spPr>
          <a:xfrm>
            <a:off x="1574800" y="5686284"/>
            <a:ext cx="262866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FA19750-8B2E-4D1E-B01D-06FC9E285E0F}"/>
              </a:ext>
            </a:extLst>
          </p:cNvPr>
          <p:cNvSpPr txBox="1"/>
          <p:nvPr/>
        </p:nvSpPr>
        <p:spPr>
          <a:xfrm>
            <a:off x="3993618" y="5465031"/>
            <a:ext cx="1291227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移動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9192005-DB27-4DAB-9AC4-926873BADABF}"/>
              </a:ext>
            </a:extLst>
          </p:cNvPr>
          <p:cNvSpPr/>
          <p:nvPr/>
        </p:nvSpPr>
        <p:spPr>
          <a:xfrm>
            <a:off x="3503414" y="4424642"/>
            <a:ext cx="64708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A81DE00-8EA4-4279-9DBD-4DB391C5D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70" t="67878" r="35819" b="2943"/>
          <a:stretch/>
        </p:blipFill>
        <p:spPr>
          <a:xfrm>
            <a:off x="5086348" y="5280365"/>
            <a:ext cx="1341257" cy="12083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D12B5E-4481-47E0-99E4-C53E85BA6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70" t="65374" r="38881" b="6289"/>
          <a:stretch/>
        </p:blipFill>
        <p:spPr>
          <a:xfrm>
            <a:off x="7182165" y="3001938"/>
            <a:ext cx="1195659" cy="125742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1B27828-7E47-45F0-A354-1C3E61754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44" t="61306" r="36387" b="2829"/>
          <a:stretch/>
        </p:blipFill>
        <p:spPr>
          <a:xfrm>
            <a:off x="7200032" y="848910"/>
            <a:ext cx="1286011" cy="12135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73E91AE-216F-47DE-9901-25A40A996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69" t="63369" r="39615" b="3096"/>
          <a:stretch/>
        </p:blipFill>
        <p:spPr>
          <a:xfrm>
            <a:off x="8737981" y="1983976"/>
            <a:ext cx="1109389" cy="1322462"/>
          </a:xfrm>
          <a:prstGeom prst="rect">
            <a:avLst/>
          </a:prstGeom>
        </p:spPr>
      </p:pic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1297E154-778D-4688-B668-7E6C7D63F5B8}"/>
              </a:ext>
            </a:extLst>
          </p:cNvPr>
          <p:cNvSpPr/>
          <p:nvPr/>
        </p:nvSpPr>
        <p:spPr>
          <a:xfrm rot="5400000" flipV="1">
            <a:off x="2857340" y="2297887"/>
            <a:ext cx="52641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3546294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セールスポイント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B697A89-2B27-467E-9434-34271472533D}"/>
              </a:ext>
            </a:extLst>
          </p:cNvPr>
          <p:cNvSpPr txBox="1"/>
          <p:nvPr/>
        </p:nvSpPr>
        <p:spPr>
          <a:xfrm>
            <a:off x="104307" y="1115873"/>
            <a:ext cx="9988934" cy="5386090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・スーパーにあるものでやりたくなること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一度はやってみたい</a:t>
            </a:r>
            <a:r>
              <a:rPr lang="en-US" altLang="ja-JP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…</a:t>
            </a: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子供のころならできたカートに乗って滑走、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スーパマーケットならではのアクションを楽しめます！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・現実では絶対に出てこない商品の原型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スーパーマーケットにあるような牛や豚の肉が入ったパックを狙うの　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ではなく牛や豚そのものを出し、カートに乗せるという絵面のシュー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ルさを楽しめます！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・乱入によって何が起きるかわからないドキドキ感</a:t>
            </a:r>
            <a:endParaRPr lang="en-US" altLang="ja-JP" sz="32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特売品の出現や乱入による動物の出現でスーパーの中が一変します！</a:t>
            </a:r>
            <a:endParaRPr lang="en-US" altLang="ja-JP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3E85BA8-6D8C-41EB-B048-012FAE33711F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4401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AF3DD4-C4E0-4BAF-9B85-B902F676F2A6}"/>
              </a:ext>
            </a:extLst>
          </p:cNvPr>
          <p:cNvSpPr/>
          <p:nvPr/>
        </p:nvSpPr>
        <p:spPr>
          <a:xfrm>
            <a:off x="0" y="1177522"/>
            <a:ext cx="9906000" cy="1651501"/>
          </a:xfrm>
          <a:prstGeom prst="rect">
            <a:avLst/>
          </a:prstGeom>
          <a:solidFill>
            <a:srgbClr val="15D35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137F242-8B33-47A0-9ECD-8FE93F0E8E61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72A2DA7-BEE0-437C-9EEB-E5AD8800F867}"/>
              </a:ext>
            </a:extLst>
          </p:cNvPr>
          <p:cNvSpPr txBox="1"/>
          <p:nvPr/>
        </p:nvSpPr>
        <p:spPr>
          <a:xfrm>
            <a:off x="1" y="-4506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コンセプト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002316-8925-4B5A-A453-0B21DD1BDE82}"/>
              </a:ext>
            </a:extLst>
          </p:cNvPr>
          <p:cNvSpPr txBox="1"/>
          <p:nvPr/>
        </p:nvSpPr>
        <p:spPr>
          <a:xfrm>
            <a:off x="0" y="1190817"/>
            <a:ext cx="9969413" cy="76944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おばさんを操作して</a:t>
            </a:r>
            <a:endParaRPr lang="en-US" altLang="ja-JP" sz="4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C4D19B-E715-4544-9F0B-B517D4623F6B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D81F862-2C2E-4DD2-8B1D-A842C492C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rcRect l="31113" t="65885" r="44289" b="4244"/>
          <a:stretch/>
        </p:blipFill>
        <p:spPr>
          <a:xfrm>
            <a:off x="312032" y="3291337"/>
            <a:ext cx="4773128" cy="327350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8193CA0-9014-4F94-A7D2-C770414D7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t="50000" r="23510" b="3206"/>
          <a:stretch/>
        </p:blipFill>
        <p:spPr>
          <a:xfrm>
            <a:off x="5373188" y="3306437"/>
            <a:ext cx="4106480" cy="325840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A7A8D3B-52A1-4BFB-9330-3CDBE0C65C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t="50000" r="23510" b="4966"/>
          <a:stretch/>
        </p:blipFill>
        <p:spPr>
          <a:xfrm>
            <a:off x="5373188" y="3429001"/>
            <a:ext cx="4106480" cy="313584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58FB90-F00B-4755-83A1-9BC2A429383E}"/>
              </a:ext>
            </a:extLst>
          </p:cNvPr>
          <p:cNvSpPr txBox="1"/>
          <p:nvPr/>
        </p:nvSpPr>
        <p:spPr>
          <a:xfrm>
            <a:off x="388481" y="1998026"/>
            <a:ext cx="9969413" cy="830997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おバイオレンスさを体験！</a:t>
            </a:r>
            <a:endParaRPr lang="en-US" altLang="ja-JP" sz="48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71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13C8E88-12E9-4BF8-8B5A-DD511D718F79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7310CA-54FC-4C4F-91FC-48927118A735}"/>
              </a:ext>
            </a:extLst>
          </p:cNvPr>
          <p:cNvSpPr txBox="1"/>
          <p:nvPr/>
        </p:nvSpPr>
        <p:spPr>
          <a:xfrm>
            <a:off x="0" y="-45067"/>
            <a:ext cx="470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ゲームシステム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BCEDEC0-CFFD-4E24-ABA2-B681707424AC}"/>
              </a:ext>
            </a:extLst>
          </p:cNvPr>
          <p:cNvSpPr/>
          <p:nvPr/>
        </p:nvSpPr>
        <p:spPr>
          <a:xfrm>
            <a:off x="0" y="960633"/>
            <a:ext cx="9906000" cy="1132769"/>
          </a:xfrm>
          <a:prstGeom prst="rect">
            <a:avLst/>
          </a:prstGeom>
          <a:solidFill>
            <a:srgbClr val="15D354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350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EC728E20-6B87-4BE5-AB39-0979F86E90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79" y="2124725"/>
            <a:ext cx="1963643" cy="1963643"/>
          </a:xfrm>
          <a:prstGeom prst="rect">
            <a:avLst/>
          </a:prstGeom>
          <a:ln>
            <a:noFill/>
          </a:ln>
        </p:spPr>
      </p:pic>
      <p:sp>
        <p:nvSpPr>
          <p:cNvPr id="39" name="矢印: 上 38">
            <a:extLst>
              <a:ext uri="{FF2B5EF4-FFF2-40B4-BE49-F238E27FC236}">
                <a16:creationId xmlns:a16="http://schemas.microsoft.com/office/drawing/2014/main" id="{46534C43-FCE1-4F4E-918D-0357C5880D0D}"/>
              </a:ext>
            </a:extLst>
          </p:cNvPr>
          <p:cNvSpPr/>
          <p:nvPr/>
        </p:nvSpPr>
        <p:spPr>
          <a:xfrm rot="5400000">
            <a:off x="4794033" y="1549100"/>
            <a:ext cx="810196" cy="3901308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77AA244B-40BF-41AA-B7ED-9D119BB466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70" y="5247743"/>
            <a:ext cx="1576771" cy="1576771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2CE8C9B-F63D-4C79-91A3-C98CE5DB0ED7}"/>
              </a:ext>
            </a:extLst>
          </p:cNvPr>
          <p:cNvSpPr txBox="1"/>
          <p:nvPr/>
        </p:nvSpPr>
        <p:spPr>
          <a:xfrm>
            <a:off x="0" y="2810077"/>
            <a:ext cx="9969413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特売品を持ってレジへ</a:t>
            </a:r>
            <a:r>
              <a:rPr lang="en-US" altLang="ja-JP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GO!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2A895D5-61C6-42A6-AB90-3ACACE481AEF}"/>
              </a:ext>
            </a:extLst>
          </p:cNvPr>
          <p:cNvSpPr txBox="1"/>
          <p:nvPr/>
        </p:nvSpPr>
        <p:spPr>
          <a:xfrm>
            <a:off x="6900941" y="5689433"/>
            <a:ext cx="3131852" cy="707886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お得ポイント（スコア）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sz="20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ゲット！</a:t>
            </a:r>
            <a:endParaRPr lang="en-US" altLang="ja-JP" sz="20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068513B-8A71-4F92-BC30-FC6B9E34F5ED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161645" y="2160962"/>
            <a:ext cx="3064431" cy="3083571"/>
            <a:chOff x="-617475" y="2362315"/>
            <a:chExt cx="5396938" cy="5203113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6BFF0796-5909-4E60-8FB3-721592953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6660" flipH="1">
              <a:off x="2122694" y="4635746"/>
              <a:ext cx="1714085" cy="1161931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F3A776C1-6102-4A15-A3AC-C9ECCDEBC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7908" flipH="1">
              <a:off x="1834567" y="3860621"/>
              <a:ext cx="2311318" cy="2295338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5736293C-48B9-46A6-82A6-2238D8F8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6220">
              <a:off x="2264554" y="3716334"/>
              <a:ext cx="1935791" cy="1159424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CF825A8-22AF-4B2B-83FA-C047D525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5903" y="4288576"/>
              <a:ext cx="2910505" cy="2367454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D201E6F2-4C49-44F4-8B77-94E4F9FE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7475" y="2362315"/>
              <a:ext cx="3217265" cy="5203113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FFF723AC-FF66-4FE6-895C-A6CF53B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42145">
              <a:off x="2843672" y="2855664"/>
              <a:ext cx="1935791" cy="1159424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1E01A5F-1FF5-46AF-BEEB-3DC59C16F828}"/>
              </a:ext>
            </a:extLst>
          </p:cNvPr>
          <p:cNvSpPr txBox="1"/>
          <p:nvPr/>
        </p:nvSpPr>
        <p:spPr>
          <a:xfrm>
            <a:off x="-2477044" y="4854318"/>
            <a:ext cx="9969413" cy="46166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カートに特売品や人を乗せて・・・</a:t>
            </a:r>
            <a:endParaRPr lang="en-US" altLang="ja-JP" sz="24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39523D-4660-4F0C-A1A6-3E4A50D76B1A}"/>
              </a:ext>
            </a:extLst>
          </p:cNvPr>
          <p:cNvSpPr txBox="1"/>
          <p:nvPr/>
        </p:nvSpPr>
        <p:spPr>
          <a:xfrm>
            <a:off x="-41789" y="924396"/>
            <a:ext cx="9969413" cy="1200329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特売品を買いまくって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en-US" altLang="ja-JP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『</a:t>
            </a:r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お得ポイント</a:t>
            </a:r>
            <a:r>
              <a:rPr lang="en-US" altLang="ja-JP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』</a:t>
            </a:r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を手に入れろ！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D1F8CA4-2884-43B3-8C68-26672CBEB429}"/>
              </a:ext>
            </a:extLst>
          </p:cNvPr>
          <p:cNvSpPr txBox="1"/>
          <p:nvPr/>
        </p:nvSpPr>
        <p:spPr>
          <a:xfrm>
            <a:off x="-845" y="5254991"/>
            <a:ext cx="4256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豚は通常５００ｐｔ！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特売では１０００ｐｔだぞ！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4" name="矢印: 上 23">
            <a:extLst>
              <a:ext uri="{FF2B5EF4-FFF2-40B4-BE49-F238E27FC236}">
                <a16:creationId xmlns:a16="http://schemas.microsoft.com/office/drawing/2014/main" id="{F612F521-EE8E-4FDE-B3C1-A278E023A448}"/>
              </a:ext>
            </a:extLst>
          </p:cNvPr>
          <p:cNvSpPr/>
          <p:nvPr/>
        </p:nvSpPr>
        <p:spPr>
          <a:xfrm rot="13308586">
            <a:off x="6724290" y="3876527"/>
            <a:ext cx="810196" cy="1675691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97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EDC2C85-6629-473F-9F11-CE80B54D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5000"/>
                    </a14:imgEffect>
                  </a14:imgLayer>
                </a14:imgProps>
              </a:ext>
            </a:extLst>
          </a:blip>
          <a:srcRect b="6498"/>
          <a:stretch/>
        </p:blipFill>
        <p:spPr>
          <a:xfrm>
            <a:off x="96395" y="1616462"/>
            <a:ext cx="9743265" cy="5207495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4B5D35D-83D9-4DF6-86F2-C7FD93DDFF49}"/>
              </a:ext>
            </a:extLst>
          </p:cNvPr>
          <p:cNvSpPr/>
          <p:nvPr/>
        </p:nvSpPr>
        <p:spPr>
          <a:xfrm>
            <a:off x="1766982" y="2046607"/>
            <a:ext cx="6288702" cy="1183330"/>
          </a:xfrm>
          <a:prstGeom prst="rect">
            <a:avLst/>
          </a:prstGeom>
          <a:solidFill>
            <a:schemeClr val="bg1"/>
          </a:solidFill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724B9E0-DE8F-4C91-91FC-51AA9CA0EEC7}"/>
              </a:ext>
            </a:extLst>
          </p:cNvPr>
          <p:cNvSpPr/>
          <p:nvPr/>
        </p:nvSpPr>
        <p:spPr>
          <a:xfrm>
            <a:off x="59146" y="828456"/>
            <a:ext cx="3771900" cy="1100709"/>
          </a:xfrm>
          <a:prstGeom prst="rect">
            <a:avLst/>
          </a:prstGeom>
          <a:solidFill>
            <a:schemeClr val="bg1"/>
          </a:solidFill>
          <a:ln w="730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A7A051-5B66-4D11-81DD-22191B23A594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E114F10-BD77-4A3B-A46E-3B157996AEBF}"/>
              </a:ext>
            </a:extLst>
          </p:cNvPr>
          <p:cNvSpPr txBox="1"/>
          <p:nvPr/>
        </p:nvSpPr>
        <p:spPr>
          <a:xfrm>
            <a:off x="0" y="-45067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ゲームサンプル画面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4404EA-05ED-4A87-9A66-4FD02080FC49}"/>
              </a:ext>
            </a:extLst>
          </p:cNvPr>
          <p:cNvSpPr txBox="1"/>
          <p:nvPr/>
        </p:nvSpPr>
        <p:spPr>
          <a:xfrm>
            <a:off x="66340" y="756908"/>
            <a:ext cx="2988918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お得ポイント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D60EC7-B553-4FC6-9C90-D0F88B6BF210}"/>
              </a:ext>
            </a:extLst>
          </p:cNvPr>
          <p:cNvSpPr txBox="1"/>
          <p:nvPr/>
        </p:nvSpPr>
        <p:spPr>
          <a:xfrm>
            <a:off x="1641577" y="2000419"/>
            <a:ext cx="2958293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特売タイム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8B6E85-BD3B-43DE-A2C5-69EDDC85E055}"/>
              </a:ext>
            </a:extLst>
          </p:cNvPr>
          <p:cNvSpPr txBox="1"/>
          <p:nvPr/>
        </p:nvSpPr>
        <p:spPr>
          <a:xfrm>
            <a:off x="5224013" y="6148701"/>
            <a:ext cx="2695242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プレイヤー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97A085-C1C7-4827-B969-70357A488197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3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3B4DBB4-165A-4EB0-9DD1-8E0C52E4BDD1}"/>
              </a:ext>
            </a:extLst>
          </p:cNvPr>
          <p:cNvSpPr txBox="1"/>
          <p:nvPr/>
        </p:nvSpPr>
        <p:spPr>
          <a:xfrm>
            <a:off x="29026" y="1314230"/>
            <a:ext cx="40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通常価格－特売価格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おばちゃんが得した差額のポイント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5BC10FA-A06F-4D1D-AB5A-2BF6AD2BAEBC}"/>
              </a:ext>
            </a:extLst>
          </p:cNvPr>
          <p:cNvSpPr txBox="1"/>
          <p:nvPr/>
        </p:nvSpPr>
        <p:spPr>
          <a:xfrm>
            <a:off x="1867931" y="2539267"/>
            <a:ext cx="53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カートが赤いアイコンにつくと特売品が出現するタイムセールが始まる！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F57E5A3-C757-48D1-B918-47805AF43F23}"/>
              </a:ext>
            </a:extLst>
          </p:cNvPr>
          <p:cNvCxnSpPr>
            <a:cxnSpLocks/>
          </p:cNvCxnSpPr>
          <p:nvPr/>
        </p:nvCxnSpPr>
        <p:spPr>
          <a:xfrm>
            <a:off x="89200" y="1925647"/>
            <a:ext cx="0" cy="568949"/>
          </a:xfrm>
          <a:prstGeom prst="line">
            <a:avLst/>
          </a:prstGeom>
          <a:ln w="1206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43F6147-B43A-486E-880C-6573E70E4158}"/>
              </a:ext>
            </a:extLst>
          </p:cNvPr>
          <p:cNvCxnSpPr>
            <a:cxnSpLocks/>
          </p:cNvCxnSpPr>
          <p:nvPr/>
        </p:nvCxnSpPr>
        <p:spPr>
          <a:xfrm flipV="1">
            <a:off x="36089" y="2413337"/>
            <a:ext cx="823619" cy="43141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B0A130CF-4392-4909-B703-1C7AA4097BC3}"/>
              </a:ext>
            </a:extLst>
          </p:cNvPr>
          <p:cNvCxnSpPr>
            <a:cxnSpLocks/>
          </p:cNvCxnSpPr>
          <p:nvPr/>
        </p:nvCxnSpPr>
        <p:spPr>
          <a:xfrm flipH="1">
            <a:off x="1126435" y="3185598"/>
            <a:ext cx="640547" cy="0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5F5D36DB-A845-46DE-A4A0-51AAD7FCF8A9}"/>
              </a:ext>
            </a:extLst>
          </p:cNvPr>
          <p:cNvSpPr/>
          <p:nvPr/>
        </p:nvSpPr>
        <p:spPr>
          <a:xfrm>
            <a:off x="4725073" y="838938"/>
            <a:ext cx="3759196" cy="825677"/>
          </a:xfrm>
          <a:prstGeom prst="rect">
            <a:avLst/>
          </a:prstGeom>
          <a:solidFill>
            <a:schemeClr val="bg1"/>
          </a:solidFill>
          <a:ln w="730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E98B947-FF83-452C-A1EA-C45DD6193762}"/>
              </a:ext>
            </a:extLst>
          </p:cNvPr>
          <p:cNvSpPr txBox="1"/>
          <p:nvPr/>
        </p:nvSpPr>
        <p:spPr>
          <a:xfrm>
            <a:off x="4725072" y="1268614"/>
            <a:ext cx="401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他の客や特売品はここでチェック！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6382D4F-61CC-4CA8-AC65-3B3194A6AC8C}"/>
              </a:ext>
            </a:extLst>
          </p:cNvPr>
          <p:cNvCxnSpPr>
            <a:cxnSpLocks/>
          </p:cNvCxnSpPr>
          <p:nvPr/>
        </p:nvCxnSpPr>
        <p:spPr>
          <a:xfrm flipH="1">
            <a:off x="8510220" y="1095933"/>
            <a:ext cx="375183" cy="0"/>
          </a:xfrm>
          <a:prstGeom prst="line">
            <a:avLst/>
          </a:prstGeom>
          <a:ln w="1206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4293854B-2D01-456B-950B-06C51FCC3B21}"/>
              </a:ext>
            </a:extLst>
          </p:cNvPr>
          <p:cNvCxnSpPr>
            <a:cxnSpLocks/>
          </p:cNvCxnSpPr>
          <p:nvPr/>
        </p:nvCxnSpPr>
        <p:spPr>
          <a:xfrm>
            <a:off x="8837597" y="1142115"/>
            <a:ext cx="1" cy="522247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A56C15-C4A5-447C-A21F-90B9C3D2EA82}"/>
              </a:ext>
            </a:extLst>
          </p:cNvPr>
          <p:cNvSpPr/>
          <p:nvPr/>
        </p:nvSpPr>
        <p:spPr>
          <a:xfrm>
            <a:off x="863455" y="2277548"/>
            <a:ext cx="670840" cy="45572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ECD951B-1003-410C-B379-301EAC45DB4B}"/>
              </a:ext>
            </a:extLst>
          </p:cNvPr>
          <p:cNvSpPr/>
          <p:nvPr/>
        </p:nvSpPr>
        <p:spPr>
          <a:xfrm>
            <a:off x="8471016" y="1664362"/>
            <a:ext cx="1267117" cy="1377099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8D6554-6C53-4AEA-83D1-5946AEFEEAB3}"/>
              </a:ext>
            </a:extLst>
          </p:cNvPr>
          <p:cNvSpPr txBox="1"/>
          <p:nvPr/>
        </p:nvSpPr>
        <p:spPr>
          <a:xfrm>
            <a:off x="4613122" y="732402"/>
            <a:ext cx="2652486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ミニマップ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E8512C4-8139-44A9-93FC-5FA41929DF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8" t="83750" r="43495"/>
          <a:stretch/>
        </p:blipFill>
        <p:spPr>
          <a:xfrm rot="424501">
            <a:off x="7093320" y="2149264"/>
            <a:ext cx="766125" cy="1031725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8B644BF1-A787-4652-A5CA-3D9D66417413}"/>
              </a:ext>
            </a:extLst>
          </p:cNvPr>
          <p:cNvSpPr/>
          <p:nvPr/>
        </p:nvSpPr>
        <p:spPr>
          <a:xfrm>
            <a:off x="112691" y="3626924"/>
            <a:ext cx="2509196" cy="1099958"/>
          </a:xfrm>
          <a:prstGeom prst="rect">
            <a:avLst/>
          </a:prstGeom>
          <a:solidFill>
            <a:schemeClr val="bg1"/>
          </a:solidFill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8598FF0-A789-43B8-B35F-D54508F9FDA4}"/>
              </a:ext>
            </a:extLst>
          </p:cNvPr>
          <p:cNvSpPr txBox="1"/>
          <p:nvPr/>
        </p:nvSpPr>
        <p:spPr>
          <a:xfrm>
            <a:off x="-2" y="3560023"/>
            <a:ext cx="2134674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タイマー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0B528E-1900-483E-8F6F-DE6894D74686}"/>
              </a:ext>
            </a:extLst>
          </p:cNvPr>
          <p:cNvCxnSpPr>
            <a:cxnSpLocks/>
          </p:cNvCxnSpPr>
          <p:nvPr/>
        </p:nvCxnSpPr>
        <p:spPr>
          <a:xfrm flipV="1">
            <a:off x="418556" y="3093743"/>
            <a:ext cx="0" cy="533180"/>
          </a:xfrm>
          <a:prstGeom prst="straightConnector1">
            <a:avLst/>
          </a:prstGeom>
          <a:ln w="920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20C480A-A324-4E3C-ACFE-4913ACAE0078}"/>
              </a:ext>
            </a:extLst>
          </p:cNvPr>
          <p:cNvSpPr txBox="1"/>
          <p:nvPr/>
        </p:nvSpPr>
        <p:spPr>
          <a:xfrm>
            <a:off x="139069" y="4057687"/>
            <a:ext cx="53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リング部分が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一回転したら閉店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34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53599F4-0143-4178-8D8D-AB7FCCE5A449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F7DF3F-706E-46C8-84D5-5DFB022F7549}"/>
              </a:ext>
            </a:extLst>
          </p:cNvPr>
          <p:cNvSpPr txBox="1"/>
          <p:nvPr/>
        </p:nvSpPr>
        <p:spPr>
          <a:xfrm>
            <a:off x="-1" y="-45067"/>
            <a:ext cx="5830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カートアクション１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ABE0A5B-EABD-4CCB-8D53-4A4C1D2BE885}"/>
              </a:ext>
            </a:extLst>
          </p:cNvPr>
          <p:cNvSpPr txBox="1"/>
          <p:nvPr/>
        </p:nvSpPr>
        <p:spPr>
          <a:xfrm>
            <a:off x="886581" y="1296811"/>
            <a:ext cx="3457491" cy="1200329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カートに乗って突進（滑走）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9B59D9B-4C21-4D0D-8748-CDAFF882AB24}"/>
              </a:ext>
            </a:extLst>
          </p:cNvPr>
          <p:cNvSpPr txBox="1"/>
          <p:nvPr/>
        </p:nvSpPr>
        <p:spPr>
          <a:xfrm>
            <a:off x="4427055" y="1312141"/>
            <a:ext cx="5505449" cy="1200329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幅広く乗せられる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二台持ち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F071B6-F13E-4147-B290-71D73821FB11}"/>
              </a:ext>
            </a:extLst>
          </p:cNvPr>
          <p:cNvSpPr txBox="1"/>
          <p:nvPr/>
        </p:nvSpPr>
        <p:spPr>
          <a:xfrm>
            <a:off x="880121" y="5362625"/>
            <a:ext cx="40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カートで滑走し、ドリフトのように曲がり、店内を走り回れ！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27B18F9-2D53-4380-A974-2FF1410FA0E7}"/>
              </a:ext>
            </a:extLst>
          </p:cNvPr>
          <p:cNvSpPr txBox="1"/>
          <p:nvPr/>
        </p:nvSpPr>
        <p:spPr>
          <a:xfrm>
            <a:off x="5621524" y="5228811"/>
            <a:ext cx="391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二つのカートで一気に乗せられる！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積量増加！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DFB670C-A9C7-4676-8BAE-2CECB81EEA1D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4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0B80A17-1972-40A0-B887-1B5086F57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00" t="64939" r="44577" b="3520"/>
          <a:stretch/>
        </p:blipFill>
        <p:spPr>
          <a:xfrm>
            <a:off x="585096" y="2542397"/>
            <a:ext cx="1588196" cy="273356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BB4A26A-8500-493B-8057-6FB431082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02" t="63892" r="39947" b="4029"/>
          <a:stretch/>
        </p:blipFill>
        <p:spPr>
          <a:xfrm>
            <a:off x="2434238" y="2570549"/>
            <a:ext cx="2690404" cy="270541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49DDB3F-79FB-4884-A0D6-2D70862BE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18" t="65105" r="40043" b="3509"/>
          <a:stretch/>
        </p:blipFill>
        <p:spPr>
          <a:xfrm>
            <a:off x="5857460" y="2575224"/>
            <a:ext cx="2881378" cy="26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CB06DDAA-1866-45C9-ADED-158DECBF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106016" y="873842"/>
            <a:ext cx="1349853" cy="1164567"/>
          </a:xfrm>
          <a:prstGeom prst="rect">
            <a:avLst/>
          </a:prstGeom>
        </p:spPr>
      </p:pic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1700B58D-7A99-4CE1-9458-3408B91C72DF}"/>
              </a:ext>
            </a:extLst>
          </p:cNvPr>
          <p:cNvSpPr/>
          <p:nvPr/>
        </p:nvSpPr>
        <p:spPr>
          <a:xfrm>
            <a:off x="1683026" y="873842"/>
            <a:ext cx="8002922" cy="1268477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DADE85F3-117E-4E17-A40C-262875AB6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2" t="42166" r="21375" b="3126"/>
          <a:stretch/>
        </p:blipFill>
        <p:spPr>
          <a:xfrm>
            <a:off x="736089" y="2641974"/>
            <a:ext cx="3926122" cy="3523584"/>
          </a:xfrm>
          <a:prstGeom prst="rect">
            <a:avLst/>
          </a:prstGeom>
        </p:spPr>
      </p:pic>
      <p:sp>
        <p:nvSpPr>
          <p:cNvPr id="19" name="矢印: 上 18">
            <a:extLst>
              <a:ext uri="{FF2B5EF4-FFF2-40B4-BE49-F238E27FC236}">
                <a16:creationId xmlns:a16="http://schemas.microsoft.com/office/drawing/2014/main" id="{B8FEBD06-B9C6-44BD-986B-5B68CE73B837}"/>
              </a:ext>
            </a:extLst>
          </p:cNvPr>
          <p:cNvSpPr/>
          <p:nvPr/>
        </p:nvSpPr>
        <p:spPr>
          <a:xfrm rot="16954666">
            <a:off x="3680666" y="2352464"/>
            <a:ext cx="810196" cy="2193765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89A3C5-36C1-497A-B8BE-786D0DA9AB2B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0C02C4-EA48-4000-B4CD-6AE18E32588E}"/>
              </a:ext>
            </a:extLst>
          </p:cNvPr>
          <p:cNvSpPr txBox="1"/>
          <p:nvPr/>
        </p:nvSpPr>
        <p:spPr>
          <a:xfrm>
            <a:off x="0" y="-45067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カートアクション２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216105-2B2C-4E36-AD67-1C069B930B15}"/>
              </a:ext>
            </a:extLst>
          </p:cNvPr>
          <p:cNvSpPr txBox="1"/>
          <p:nvPr/>
        </p:nvSpPr>
        <p:spPr>
          <a:xfrm>
            <a:off x="1890123" y="1053796"/>
            <a:ext cx="839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お一人様一点限りの特売品ですって！</a:t>
            </a:r>
            <a:endParaRPr kumimoji="1" lang="en-US" altLang="ja-JP" sz="2800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他の客を乗せてたくさん買っちゃうわよ！</a:t>
            </a:r>
            <a:endParaRPr kumimoji="1" lang="en-US" altLang="ja-JP" sz="2800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67D2FBE-4144-48CD-8315-80936B6F4852}"/>
              </a:ext>
            </a:extLst>
          </p:cNvPr>
          <p:cNvSpPr txBox="1"/>
          <p:nvPr/>
        </p:nvSpPr>
        <p:spPr>
          <a:xfrm>
            <a:off x="1568699" y="2233090"/>
            <a:ext cx="1181733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客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E01E00D-3327-4878-9643-F096E99655CB}"/>
              </a:ext>
            </a:extLst>
          </p:cNvPr>
          <p:cNvSpPr txBox="1"/>
          <p:nvPr/>
        </p:nvSpPr>
        <p:spPr>
          <a:xfrm>
            <a:off x="5068110" y="3413205"/>
            <a:ext cx="4983690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他の客を轢き乗せろ！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F5C6FA6-427F-48BC-A4B4-A49FDEAA9F0B}"/>
              </a:ext>
            </a:extLst>
          </p:cNvPr>
          <p:cNvSpPr txBox="1"/>
          <p:nvPr/>
        </p:nvSpPr>
        <p:spPr>
          <a:xfrm>
            <a:off x="5306890" y="4096872"/>
            <a:ext cx="425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今は自分＋客２人なので</a:t>
            </a:r>
            <a:endParaRPr kumimoji="1" lang="en-US" altLang="ja-JP" sz="24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お一人様一点限りの特売品が</a:t>
            </a:r>
            <a:endParaRPr kumimoji="1" lang="en-US" altLang="ja-JP" sz="24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３つ買えるぞ！</a:t>
            </a:r>
            <a:endParaRPr kumimoji="1" lang="en-US" altLang="ja-JP" sz="24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F198339-49B8-4055-A375-8221F819A154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5</a:t>
            </a:r>
          </a:p>
        </p:txBody>
      </p:sp>
      <p:sp>
        <p:nvSpPr>
          <p:cNvPr id="20" name="矢印: 上 19">
            <a:extLst>
              <a:ext uri="{FF2B5EF4-FFF2-40B4-BE49-F238E27FC236}">
                <a16:creationId xmlns:a16="http://schemas.microsoft.com/office/drawing/2014/main" id="{98268F96-097B-4E5A-A87A-65F37C2F160B}"/>
              </a:ext>
            </a:extLst>
          </p:cNvPr>
          <p:cNvSpPr/>
          <p:nvPr/>
        </p:nvSpPr>
        <p:spPr>
          <a:xfrm rot="15412629">
            <a:off x="3670409" y="3305641"/>
            <a:ext cx="810196" cy="2339925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D5BABC4-F68A-40EB-8DB4-1C9493F91BC5}"/>
              </a:ext>
            </a:extLst>
          </p:cNvPr>
          <p:cNvSpPr txBox="1"/>
          <p:nvPr/>
        </p:nvSpPr>
        <p:spPr>
          <a:xfrm>
            <a:off x="830596" y="3963336"/>
            <a:ext cx="2223986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客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831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>
            <a:extLst>
              <a:ext uri="{FF2B5EF4-FFF2-40B4-BE49-F238E27FC236}">
                <a16:creationId xmlns:a16="http://schemas.microsoft.com/office/drawing/2014/main" id="{6711AB4A-E4E9-47CD-86CC-22D258632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5" t="13742" r="40000" b="40233"/>
          <a:stretch/>
        </p:blipFill>
        <p:spPr>
          <a:xfrm>
            <a:off x="106016" y="873842"/>
            <a:ext cx="1349853" cy="1164567"/>
          </a:xfrm>
          <a:prstGeom prst="rect">
            <a:avLst/>
          </a:prstGeom>
        </p:spPr>
      </p:pic>
      <p:sp>
        <p:nvSpPr>
          <p:cNvPr id="45" name="吹き出し: 角を丸めた四角形 44">
            <a:extLst>
              <a:ext uri="{FF2B5EF4-FFF2-40B4-BE49-F238E27FC236}">
                <a16:creationId xmlns:a16="http://schemas.microsoft.com/office/drawing/2014/main" id="{191CC7E8-8E9E-461B-81C4-DC08955A2E53}"/>
              </a:ext>
            </a:extLst>
          </p:cNvPr>
          <p:cNvSpPr/>
          <p:nvPr/>
        </p:nvSpPr>
        <p:spPr>
          <a:xfrm>
            <a:off x="1683026" y="873843"/>
            <a:ext cx="8002922" cy="889848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E69EE3-D4D0-40E1-8149-41713243A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82" t="38063" r="26766" b="5092"/>
          <a:stretch/>
        </p:blipFill>
        <p:spPr>
          <a:xfrm>
            <a:off x="304729" y="2524812"/>
            <a:ext cx="3881724" cy="332646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61E99E-7D5C-4802-856E-93A6489B9B2C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29AB87-0BB8-4E5D-BAAF-656BEDC246CF}"/>
              </a:ext>
            </a:extLst>
          </p:cNvPr>
          <p:cNvSpPr txBox="1"/>
          <p:nvPr/>
        </p:nvSpPr>
        <p:spPr>
          <a:xfrm>
            <a:off x="-1" y="-45067"/>
            <a:ext cx="644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カートアクション３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E2557C-9399-4653-8B77-A42DFFF436D3}"/>
              </a:ext>
            </a:extLst>
          </p:cNvPr>
          <p:cNvSpPr txBox="1"/>
          <p:nvPr/>
        </p:nvSpPr>
        <p:spPr>
          <a:xfrm>
            <a:off x="889010" y="1069032"/>
            <a:ext cx="9470288" cy="584775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カートを傾かせてバランスを取りなさい</a:t>
            </a:r>
            <a:r>
              <a:rPr lang="en-US" altLang="ja-JP" sz="32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!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245FCA9-8D61-4B72-8917-4191471FE45D}"/>
              </a:ext>
            </a:extLst>
          </p:cNvPr>
          <p:cNvSpPr txBox="1"/>
          <p:nvPr/>
        </p:nvSpPr>
        <p:spPr>
          <a:xfrm>
            <a:off x="9506173" y="6523239"/>
            <a:ext cx="54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4C01825-8786-4977-AC3D-4893FE03451D}"/>
              </a:ext>
            </a:extLst>
          </p:cNvPr>
          <p:cNvSpPr txBox="1"/>
          <p:nvPr/>
        </p:nvSpPr>
        <p:spPr>
          <a:xfrm>
            <a:off x="717809" y="5833391"/>
            <a:ext cx="401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商品が重なると傾いてくる！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6735C09-FB28-4CC9-9178-E2335A97FE27}"/>
              </a:ext>
            </a:extLst>
          </p:cNvPr>
          <p:cNvGrpSpPr/>
          <p:nvPr/>
        </p:nvGrpSpPr>
        <p:grpSpPr>
          <a:xfrm rot="19781156">
            <a:off x="5948891" y="1842611"/>
            <a:ext cx="2411081" cy="2212492"/>
            <a:chOff x="-806444" y="2218881"/>
            <a:chExt cx="5325490" cy="520311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FDAE3B5F-5516-44D5-BBBD-B77D0290B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6660" flipH="1">
              <a:off x="2122694" y="4635746"/>
              <a:ext cx="1714085" cy="1161931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52DF4FF0-FCCB-4721-A90E-4B2745D6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7908" flipH="1">
              <a:off x="1834567" y="3860621"/>
              <a:ext cx="2311318" cy="2295338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C928A0C6-49A7-45AF-8388-E4390F05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6220">
              <a:off x="2272250" y="3680041"/>
              <a:ext cx="1935791" cy="1159424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142EDBD-EFD0-4602-8F42-91BAA80F4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68927" y="4052762"/>
              <a:ext cx="2636622" cy="2915813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8165F250-279B-488A-972F-55DC738A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597">
              <a:off x="-806444" y="2218881"/>
              <a:ext cx="3217265" cy="5203111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416F0753-3709-435C-8E34-3CF2E711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42145">
              <a:off x="2583255" y="2896491"/>
              <a:ext cx="1935791" cy="1159424"/>
            </a:xfrm>
            <a:prstGeom prst="rect">
              <a:avLst/>
            </a:prstGeom>
          </p:spPr>
        </p:pic>
      </p:grp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74ECE96-72FA-4695-B5DC-19F8FC2AFEBF}"/>
              </a:ext>
            </a:extLst>
          </p:cNvPr>
          <p:cNvSpPr txBox="1"/>
          <p:nvPr/>
        </p:nvSpPr>
        <p:spPr>
          <a:xfrm>
            <a:off x="5565021" y="3735753"/>
            <a:ext cx="401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カートを傾かせてバランスを取れ！</a:t>
            </a: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838B4DE4-B09E-4D5F-A9C3-FDFC66763C04}"/>
              </a:ext>
            </a:extLst>
          </p:cNvPr>
          <p:cNvGrpSpPr/>
          <p:nvPr/>
        </p:nvGrpSpPr>
        <p:grpSpPr>
          <a:xfrm rot="21099065">
            <a:off x="5887973" y="4203992"/>
            <a:ext cx="2813803" cy="2105983"/>
            <a:chOff x="-806443" y="2191370"/>
            <a:chExt cx="6410083" cy="5230621"/>
          </a:xfrm>
        </p:grpSpPr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1F7D0E84-CDA5-41D7-82DF-38D26C0F2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76660" flipH="1">
              <a:off x="2122694" y="4635746"/>
              <a:ext cx="1714085" cy="1161931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49BF458E-B1B3-4525-BAC5-D519E67C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79478" flipH="1">
              <a:off x="1991352" y="2191370"/>
              <a:ext cx="2311318" cy="2295338"/>
            </a:xfrm>
            <a:prstGeom prst="rect">
              <a:avLst/>
            </a:prstGeom>
          </p:spPr>
        </p:pic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844F0605-3958-4DEF-AF5B-99627EA9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99476">
              <a:off x="565244" y="2543821"/>
              <a:ext cx="1935790" cy="1159424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4CF36222-D9D7-4094-9DD2-C21FA6C3B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68928" y="4052761"/>
              <a:ext cx="2636622" cy="2915813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7165CA94-7CF8-47BE-9C4F-54232579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1597">
              <a:off x="-806443" y="2218879"/>
              <a:ext cx="3217265" cy="5203112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A3144E61-B125-4F8D-A67A-1CD7D580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42145">
              <a:off x="3667850" y="2833854"/>
              <a:ext cx="1935790" cy="1159424"/>
            </a:xfrm>
            <a:prstGeom prst="rect">
              <a:avLst/>
            </a:prstGeom>
          </p:spPr>
        </p:pic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FA1F03CE-4D33-47E8-8251-28E559FC1C7A}"/>
              </a:ext>
            </a:extLst>
          </p:cNvPr>
          <p:cNvSpPr txBox="1"/>
          <p:nvPr/>
        </p:nvSpPr>
        <p:spPr>
          <a:xfrm>
            <a:off x="5103642" y="6113360"/>
            <a:ext cx="458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バランスを取らないと商品がバラバラに！</a:t>
            </a:r>
          </a:p>
        </p:txBody>
      </p:sp>
      <p:sp>
        <p:nvSpPr>
          <p:cNvPr id="29" name="矢印: 上 28">
            <a:extLst>
              <a:ext uri="{FF2B5EF4-FFF2-40B4-BE49-F238E27FC236}">
                <a16:creationId xmlns:a16="http://schemas.microsoft.com/office/drawing/2014/main" id="{A3B34F27-DEA7-42DE-ADD0-03389944A40F}"/>
              </a:ext>
            </a:extLst>
          </p:cNvPr>
          <p:cNvSpPr/>
          <p:nvPr/>
        </p:nvSpPr>
        <p:spPr>
          <a:xfrm rot="3951171">
            <a:off x="4658204" y="2255141"/>
            <a:ext cx="810196" cy="2571349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矢印: 上 42">
            <a:extLst>
              <a:ext uri="{FF2B5EF4-FFF2-40B4-BE49-F238E27FC236}">
                <a16:creationId xmlns:a16="http://schemas.microsoft.com/office/drawing/2014/main" id="{3E10E9A0-F642-4D55-A2E7-4D0353E13350}"/>
              </a:ext>
            </a:extLst>
          </p:cNvPr>
          <p:cNvSpPr/>
          <p:nvPr/>
        </p:nvSpPr>
        <p:spPr>
          <a:xfrm rot="6833536">
            <a:off x="4651585" y="3849383"/>
            <a:ext cx="810196" cy="2571349"/>
          </a:xfrm>
          <a:prstGeom prst="upArrow">
            <a:avLst/>
          </a:prstGeom>
          <a:ln w="92075"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7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07DF1BCF-C2E0-4DA6-9642-169A64DB8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106016" y="873842"/>
            <a:ext cx="1349853" cy="1164567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4880B866-E8D5-4E39-8D2C-3F2E1F9B257E}"/>
              </a:ext>
            </a:extLst>
          </p:cNvPr>
          <p:cNvSpPr/>
          <p:nvPr/>
        </p:nvSpPr>
        <p:spPr>
          <a:xfrm>
            <a:off x="1683026" y="873842"/>
            <a:ext cx="8157874" cy="1220811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61E99E-7D5C-4802-856E-93A6489B9B2C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29AB87-0BB8-4E5D-BAAF-656BEDC246CF}"/>
              </a:ext>
            </a:extLst>
          </p:cNvPr>
          <p:cNvSpPr txBox="1"/>
          <p:nvPr/>
        </p:nvSpPr>
        <p:spPr>
          <a:xfrm>
            <a:off x="0" y="-45067"/>
            <a:ext cx="741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カートは壊れる！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896C25-EF07-4743-A8ED-ECFBEAC27C4E}"/>
              </a:ext>
            </a:extLst>
          </p:cNvPr>
          <p:cNvSpPr txBox="1"/>
          <p:nvPr/>
        </p:nvSpPr>
        <p:spPr>
          <a:xfrm>
            <a:off x="811134" y="1168086"/>
            <a:ext cx="9988934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カートはぶつかりすぎると壊れるわ！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65CC16-D414-4B31-9910-FFAD84EC1BDE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7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0E21A5C-8945-4760-BEED-126446C9A55B}"/>
              </a:ext>
            </a:extLst>
          </p:cNvPr>
          <p:cNvSpPr txBox="1"/>
          <p:nvPr/>
        </p:nvSpPr>
        <p:spPr>
          <a:xfrm>
            <a:off x="2888916" y="2296017"/>
            <a:ext cx="430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カートが壊れそうになると赤くなるぞ！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ぶつかりすぎないように注意しろ！</a:t>
            </a:r>
            <a:endParaRPr kumimoji="1" lang="en-US" altLang="ja-JP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928FFB-E295-4C55-9519-67D9984DED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rcRect l="34744" t="58738" r="42436" b="640"/>
          <a:stretch/>
        </p:blipFill>
        <p:spPr>
          <a:xfrm>
            <a:off x="1247391" y="3107358"/>
            <a:ext cx="3342226" cy="33449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3EDF70-6BD9-40A4-9B17-91DF732488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 l="38590" t="64138" r="43061" b="452"/>
          <a:stretch/>
        </p:blipFill>
        <p:spPr>
          <a:xfrm>
            <a:off x="5515164" y="3143712"/>
            <a:ext cx="3020486" cy="32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96D18C02-4C20-40D0-B000-E041A1BD6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85" t="13742" r="40000" b="40233"/>
          <a:stretch/>
        </p:blipFill>
        <p:spPr>
          <a:xfrm>
            <a:off x="92764" y="873842"/>
            <a:ext cx="1363105" cy="115374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0DE760E-9642-4DB8-9491-AC66A373C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/>
          <a:stretch/>
        </p:blipFill>
        <p:spPr>
          <a:xfrm>
            <a:off x="5198707" y="3346279"/>
            <a:ext cx="4436184" cy="2225849"/>
          </a:xfrm>
          <a:prstGeom prst="rect">
            <a:avLst/>
          </a:prstGeom>
        </p:spPr>
      </p:pic>
      <p:sp>
        <p:nvSpPr>
          <p:cNvPr id="41" name="吹き出し: 角を丸めた四角形 40">
            <a:extLst>
              <a:ext uri="{FF2B5EF4-FFF2-40B4-BE49-F238E27FC236}">
                <a16:creationId xmlns:a16="http://schemas.microsoft.com/office/drawing/2014/main" id="{F05F7557-5BAA-493A-B2EB-D3F6965F74A0}"/>
              </a:ext>
            </a:extLst>
          </p:cNvPr>
          <p:cNvSpPr/>
          <p:nvPr/>
        </p:nvSpPr>
        <p:spPr>
          <a:xfrm>
            <a:off x="1683026" y="873842"/>
            <a:ext cx="8002922" cy="971363"/>
          </a:xfrm>
          <a:prstGeom prst="wedgeRoundRectCallout">
            <a:avLst>
              <a:gd name="adj1" fmla="val -56104"/>
              <a:gd name="adj2" fmla="val 35337"/>
              <a:gd name="adj3" fmla="val 16667"/>
            </a:avLst>
          </a:prstGeom>
          <a:solidFill>
            <a:schemeClr val="bg1"/>
          </a:solidFill>
          <a:ln w="41275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D61E99E-7D5C-4802-856E-93A6489B9B2C}"/>
              </a:ext>
            </a:extLst>
          </p:cNvPr>
          <p:cNvSpPr/>
          <p:nvPr/>
        </p:nvSpPr>
        <p:spPr>
          <a:xfrm>
            <a:off x="0" y="-2540"/>
            <a:ext cx="9906000" cy="775175"/>
          </a:xfrm>
          <a:prstGeom prst="rect">
            <a:avLst/>
          </a:prstGeom>
          <a:gradFill flip="none" rotWithShape="1">
            <a:gsLst>
              <a:gs pos="0">
                <a:srgbClr val="15D354"/>
              </a:gs>
              <a:gs pos="78000">
                <a:srgbClr val="00C413"/>
              </a:gs>
              <a:gs pos="59000">
                <a:srgbClr val="00C413"/>
              </a:gs>
              <a:gs pos="100000">
                <a:srgbClr val="00C41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29AB87-0BB8-4E5D-BAAF-656BEDC246CF}"/>
              </a:ext>
            </a:extLst>
          </p:cNvPr>
          <p:cNvSpPr txBox="1"/>
          <p:nvPr/>
        </p:nvSpPr>
        <p:spPr>
          <a:xfrm>
            <a:off x="0" y="-45067"/>
            <a:ext cx="741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カートアクション４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896C25-EF07-4743-A8ED-ECFBEAC27C4E}"/>
              </a:ext>
            </a:extLst>
          </p:cNvPr>
          <p:cNvSpPr txBox="1"/>
          <p:nvPr/>
        </p:nvSpPr>
        <p:spPr>
          <a:xfrm>
            <a:off x="463690" y="1099857"/>
            <a:ext cx="9988934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かごを投げてカートを奪いなさい！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165CC16-D414-4B31-9910-FFAD84EC1BDE}"/>
              </a:ext>
            </a:extLst>
          </p:cNvPr>
          <p:cNvSpPr txBox="1"/>
          <p:nvPr/>
        </p:nvSpPr>
        <p:spPr>
          <a:xfrm>
            <a:off x="9527177" y="6488668"/>
            <a:ext cx="75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8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71970B4-FA44-41A1-8C56-607219A44A13}"/>
              </a:ext>
            </a:extLst>
          </p:cNvPr>
          <p:cNvSpPr txBox="1"/>
          <p:nvPr/>
        </p:nvSpPr>
        <p:spPr>
          <a:xfrm>
            <a:off x="897808" y="2362621"/>
            <a:ext cx="8601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自分のカートが壊れそうなとき、人の買い物を奪いたいとき</a:t>
            </a:r>
          </a:p>
          <a:p>
            <a:r>
              <a:rPr kumimoji="1" lang="ja-JP" altLang="en-US" sz="24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かごを殴って、飛ばせ！</a:t>
            </a:r>
            <a:endParaRPr kumimoji="1" lang="en-US" altLang="ja-JP" sz="24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92976D4-79A3-4FD6-98BF-00854E83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1" y="3346279"/>
            <a:ext cx="4432199" cy="222574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BC7B8F7-3219-41AC-A8A3-116E99E30D0D}"/>
              </a:ext>
            </a:extLst>
          </p:cNvPr>
          <p:cNvSpPr txBox="1"/>
          <p:nvPr/>
        </p:nvSpPr>
        <p:spPr>
          <a:xfrm>
            <a:off x="337951" y="3274705"/>
            <a:ext cx="703771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１．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9EAE4C3-F705-4D1B-8297-7D09E8160BCE}"/>
              </a:ext>
            </a:extLst>
          </p:cNvPr>
          <p:cNvSpPr txBox="1"/>
          <p:nvPr/>
        </p:nvSpPr>
        <p:spPr>
          <a:xfrm>
            <a:off x="5274682" y="3225518"/>
            <a:ext cx="703771" cy="646331"/>
          </a:xfrm>
          <a:prstGeom prst="rect">
            <a:avLst/>
          </a:prstGeom>
          <a:noFill/>
          <a:effectLst>
            <a:glow rad="1778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２．</a:t>
            </a:r>
            <a:endParaRPr lang="en-US" altLang="ja-JP" sz="360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1CDD6BF-D08E-436B-A0B7-8F3EBFDF2363}"/>
              </a:ext>
            </a:extLst>
          </p:cNvPr>
          <p:cNvSpPr txBox="1"/>
          <p:nvPr/>
        </p:nvSpPr>
        <p:spPr>
          <a:xfrm>
            <a:off x="1103434" y="5558088"/>
            <a:ext cx="2836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かごを殴って飛ばせ！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46C3DAD-15DE-43C1-995F-4929DED0BEFE}"/>
              </a:ext>
            </a:extLst>
          </p:cNvPr>
          <p:cNvSpPr txBox="1"/>
          <p:nvPr/>
        </p:nvSpPr>
        <p:spPr>
          <a:xfrm>
            <a:off x="5516728" y="5558088"/>
            <a:ext cx="3800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カートに入ればかごを奪える！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136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710</Words>
  <Application>Microsoft Office PowerPoint</Application>
  <PresentationFormat>A4 210 x 297 mm</PresentationFormat>
  <Paragraphs>165</Paragraphs>
  <Slides>17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HGS創英角ﾎﾟｯﾌﾟ体</vt:lpstr>
      <vt:lpstr>HG創英角ﾎﾟｯﾌﾟ体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user</dc:creator>
  <cp:lastModifiedBy>user</cp:lastModifiedBy>
  <cp:revision>162</cp:revision>
  <dcterms:created xsi:type="dcterms:W3CDTF">2017-11-04T14:38:59Z</dcterms:created>
  <dcterms:modified xsi:type="dcterms:W3CDTF">2018-01-29T01:38:21Z</dcterms:modified>
</cp:coreProperties>
</file>